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6858000" cx="9144000"/>
  <p:notesSz cx="6858000" cy="9144000"/>
  <p:embeddedFontLst>
    <p:embeddedFont>
      <p:font typeface="Raleway"/>
      <p:regular r:id="rId46"/>
      <p:bold r:id="rId47"/>
      <p:italic r:id="rId48"/>
      <p:boldItalic r:id="rId49"/>
    </p:embeddedFont>
    <p:embeddedFont>
      <p:font typeface="Lato"/>
      <p:regular r:id="rId50"/>
      <p:bold r:id="rId51"/>
      <p:italic r:id="rId52"/>
      <p:boldItalic r:id="rId53"/>
    </p:embeddedFont>
    <p:embeddedFont>
      <p:font typeface="Century Schoolbook"/>
      <p:regular r:id="rId54"/>
      <p:bold r:id="rId55"/>
      <p:italic r:id="rId56"/>
      <p:boldItalic r:id="rId57"/>
    </p:embeddedFont>
    <p:embeddedFont>
      <p:font typeface="Helvetica Neue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http://customooxmlschemas.google.com/">
      <go:slidesCustomData xmlns:go="http://customooxmlschemas.google.com/" r:id="rId62" roundtripDataSignature="AMtx7mgeVuGiZGdJhU/qLjW2wZ7UVoUo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D7F13F9-FE03-4B64-8848-60B0EA2DC11F}">
  <a:tblStyle styleId="{7D7F13F9-FE03-4B64-8848-60B0EA2DC11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aleway-regular.fntdata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aleway-italic.fntdata"/><Relationship Id="rId47" Type="http://schemas.openxmlformats.org/officeDocument/2006/relationships/font" Target="fonts/Raleway-bold.fntdata"/><Relationship Id="rId49" Type="http://schemas.openxmlformats.org/officeDocument/2006/relationships/font" Target="fonts/Raleway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customschemas.google.com/relationships/presentationmetadata" Target="metadata"/><Relationship Id="rId61" Type="http://schemas.openxmlformats.org/officeDocument/2006/relationships/font" Target="fonts/HelveticaNeue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HelveticaNeue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bold.fntdata"/><Relationship Id="rId50" Type="http://schemas.openxmlformats.org/officeDocument/2006/relationships/font" Target="fonts/Lato-regular.fntdata"/><Relationship Id="rId53" Type="http://schemas.openxmlformats.org/officeDocument/2006/relationships/font" Target="fonts/Lato-boldItalic.fntdata"/><Relationship Id="rId52" Type="http://schemas.openxmlformats.org/officeDocument/2006/relationships/font" Target="fonts/Lato-italic.fntdata"/><Relationship Id="rId11" Type="http://schemas.openxmlformats.org/officeDocument/2006/relationships/slide" Target="slides/slide5.xml"/><Relationship Id="rId55" Type="http://schemas.openxmlformats.org/officeDocument/2006/relationships/font" Target="fonts/CenturySchoolbook-bold.fntdata"/><Relationship Id="rId10" Type="http://schemas.openxmlformats.org/officeDocument/2006/relationships/slide" Target="slides/slide4.xml"/><Relationship Id="rId54" Type="http://schemas.openxmlformats.org/officeDocument/2006/relationships/font" Target="fonts/CenturySchoolbook-regular.fntdata"/><Relationship Id="rId13" Type="http://schemas.openxmlformats.org/officeDocument/2006/relationships/slide" Target="slides/slide7.xml"/><Relationship Id="rId57" Type="http://schemas.openxmlformats.org/officeDocument/2006/relationships/font" Target="fonts/CenturySchoolbook-boldItalic.fntdata"/><Relationship Id="rId12" Type="http://schemas.openxmlformats.org/officeDocument/2006/relationships/slide" Target="slides/slide6.xml"/><Relationship Id="rId56" Type="http://schemas.openxmlformats.org/officeDocument/2006/relationships/font" Target="fonts/CenturySchoolbook-italic.fntdata"/><Relationship Id="rId15" Type="http://schemas.openxmlformats.org/officeDocument/2006/relationships/slide" Target="slides/slide9.xml"/><Relationship Id="rId59" Type="http://schemas.openxmlformats.org/officeDocument/2006/relationships/font" Target="fonts/HelveticaNeue-bold.fntdata"/><Relationship Id="rId14" Type="http://schemas.openxmlformats.org/officeDocument/2006/relationships/slide" Target="slides/slide8.xml"/><Relationship Id="rId58" Type="http://schemas.openxmlformats.org/officeDocument/2006/relationships/font" Target="fonts/HelveticaNeue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" name="Google Shape;5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a02b2c2d86_0_678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ga02b2c2d86_0_678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16" name="Google Shape;16;ga02b2c2d86_0_67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ga02b2c2d86_0_67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" name="Google Shape;18;ga02b2c2d86_0_678"/>
          <p:cNvSpPr txBox="1"/>
          <p:nvPr>
            <p:ph type="ctrTitle"/>
          </p:nvPr>
        </p:nvSpPr>
        <p:spPr>
          <a:xfrm>
            <a:off x="729450" y="1763267"/>
            <a:ext cx="7688100" cy="22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ga02b2c2d86_0_678"/>
          <p:cNvSpPr txBox="1"/>
          <p:nvPr>
            <p:ph idx="1" type="subTitle"/>
          </p:nvPr>
        </p:nvSpPr>
        <p:spPr>
          <a:xfrm>
            <a:off x="729627" y="4230533"/>
            <a:ext cx="7688100" cy="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ga02b2c2d86_0_678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ga02b2c2d86_0_742"/>
          <p:cNvGrpSpPr/>
          <p:nvPr/>
        </p:nvGrpSpPr>
        <p:grpSpPr>
          <a:xfrm>
            <a:off x="830392" y="5558926"/>
            <a:ext cx="745763" cy="61102"/>
            <a:chOff x="4580561" y="2589004"/>
            <a:chExt cx="1064464" cy="25200"/>
          </a:xfrm>
        </p:grpSpPr>
        <p:sp>
          <p:nvSpPr>
            <p:cNvPr id="79" name="Google Shape;79;ga02b2c2d86_0_74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ga02b2c2d86_0_7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ga02b2c2d86_0_742"/>
          <p:cNvSpPr txBox="1"/>
          <p:nvPr>
            <p:ph hasCustomPrompt="1" type="title"/>
          </p:nvPr>
        </p:nvSpPr>
        <p:spPr>
          <a:xfrm>
            <a:off x="729450" y="978600"/>
            <a:ext cx="7688400" cy="16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ga02b2c2d86_0_742"/>
          <p:cNvSpPr txBox="1"/>
          <p:nvPr>
            <p:ph idx="1" type="body"/>
          </p:nvPr>
        </p:nvSpPr>
        <p:spPr>
          <a:xfrm>
            <a:off x="729450" y="3030517"/>
            <a:ext cx="7688400" cy="21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ga02b2c2d86_0_742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02b2c2d86_0_749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02b2c2d86_0_751"/>
          <p:cNvSpPr txBox="1"/>
          <p:nvPr>
            <p:ph type="title"/>
          </p:nvPr>
        </p:nvSpPr>
        <p:spPr>
          <a:xfrm>
            <a:off x="2286000" y="2895600"/>
            <a:ext cx="61722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Schoolbook"/>
              <a:buNone/>
              <a:defRPr b="1" sz="3000" cap="small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ga02b2c2d86_0_751"/>
          <p:cNvSpPr txBox="1"/>
          <p:nvPr>
            <p:ph idx="1" type="body"/>
          </p:nvPr>
        </p:nvSpPr>
        <p:spPr>
          <a:xfrm>
            <a:off x="2286000" y="5010150"/>
            <a:ext cx="6172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>
                <a:solidFill>
                  <a:schemeClr val="lt2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SzPts val="952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297179" lvl="6" marL="3200400" rtl="0" algn="l">
              <a:spcBef>
                <a:spcPts val="1600"/>
              </a:spcBef>
              <a:spcAft>
                <a:spcPts val="0"/>
              </a:spcAft>
              <a:buSzPts val="108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9" name="Google Shape;89;ga02b2c2d86_0_751"/>
          <p:cNvSpPr txBox="1"/>
          <p:nvPr>
            <p:ph idx="10" type="dt"/>
          </p:nvPr>
        </p:nvSpPr>
        <p:spPr>
          <a:xfrm rot="5400000">
            <a:off x="7762875" y="1169987"/>
            <a:ext cx="228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a02b2c2d86_0_751"/>
          <p:cNvSpPr txBox="1"/>
          <p:nvPr>
            <p:ph idx="11" type="ftr"/>
          </p:nvPr>
        </p:nvSpPr>
        <p:spPr>
          <a:xfrm rot="5400000">
            <a:off x="7077013" y="4178238"/>
            <a:ext cx="36576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a02b2c2d86_0_751"/>
          <p:cNvSpPr txBox="1"/>
          <p:nvPr>
            <p:ph idx="12" type="sldNum"/>
          </p:nvPr>
        </p:nvSpPr>
        <p:spPr>
          <a:xfrm>
            <a:off x="1339850" y="4929187"/>
            <a:ext cx="6096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02b2c2d86_0_757"/>
          <p:cNvSpPr txBox="1"/>
          <p:nvPr>
            <p:ph type="title"/>
          </p:nvPr>
        </p:nvSpPr>
        <p:spPr>
          <a:xfrm>
            <a:off x="457200" y="274637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ga02b2c2d86_0_757"/>
          <p:cNvSpPr txBox="1"/>
          <p:nvPr>
            <p:ph idx="1" type="body"/>
          </p:nvPr>
        </p:nvSpPr>
        <p:spPr>
          <a:xfrm>
            <a:off x="457200" y="1600200"/>
            <a:ext cx="7467600" cy="48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rtl="0" algn="l"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1pPr>
            <a:lvl2pPr indent="-320040" lvl="1" marL="914400" rtl="0" algn="l">
              <a:spcBef>
                <a:spcPts val="360"/>
              </a:spcBef>
              <a:spcAft>
                <a:spcPts val="0"/>
              </a:spcAft>
              <a:buSzPts val="1440"/>
              <a:buChar char="○"/>
              <a:defRPr/>
            </a:lvl2pPr>
            <a:lvl3pPr indent="-297180" lvl="2" marL="1371600" rtl="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3pPr>
            <a:lvl4pPr indent="-297180" lvl="3" marL="1828800" rtl="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4pPr>
            <a:lvl5pPr indent="-306323" lvl="4" marL="2286000" rtl="0" algn="l">
              <a:spcBef>
                <a:spcPts val="360"/>
              </a:spcBef>
              <a:spcAft>
                <a:spcPts val="0"/>
              </a:spcAft>
              <a:buSzPts val="1224"/>
              <a:buChar char="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297179" lvl="6" marL="3200400" rtl="0" algn="l">
              <a:spcBef>
                <a:spcPts val="1600"/>
              </a:spcBef>
              <a:spcAft>
                <a:spcPts val="0"/>
              </a:spcAft>
              <a:buSzPts val="108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5" name="Google Shape;95;ga02b2c2d86_0_757"/>
          <p:cNvSpPr txBox="1"/>
          <p:nvPr>
            <p:ph idx="10" type="dt"/>
          </p:nvPr>
        </p:nvSpPr>
        <p:spPr>
          <a:xfrm rot="5400000">
            <a:off x="7588912" y="1081888"/>
            <a:ext cx="2011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a02b2c2d86_0_757"/>
          <p:cNvSpPr txBox="1"/>
          <p:nvPr>
            <p:ph idx="12" type="sldNum"/>
          </p:nvPr>
        </p:nvSpPr>
        <p:spPr>
          <a:xfrm>
            <a:off x="8129587" y="5734050"/>
            <a:ext cx="6096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ga02b2c2d86_0_757"/>
          <p:cNvSpPr txBox="1"/>
          <p:nvPr>
            <p:ph idx="11" type="ftr"/>
          </p:nvPr>
        </p:nvSpPr>
        <p:spPr>
          <a:xfrm rot="5400000">
            <a:off x="6989774" y="3736988"/>
            <a:ext cx="320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02b2c2d86_0_763"/>
          <p:cNvSpPr txBox="1"/>
          <p:nvPr>
            <p:ph type="title"/>
          </p:nvPr>
        </p:nvSpPr>
        <p:spPr>
          <a:xfrm>
            <a:off x="457200" y="274637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ga02b2c2d86_0_763"/>
          <p:cNvSpPr txBox="1"/>
          <p:nvPr>
            <p:ph idx="1" type="body"/>
          </p:nvPr>
        </p:nvSpPr>
        <p:spPr>
          <a:xfrm>
            <a:off x="457200" y="1600200"/>
            <a:ext cx="36576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rtl="0" algn="l"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1pPr>
            <a:lvl2pPr indent="-320040" lvl="1" marL="914400" rtl="0" algn="l">
              <a:spcBef>
                <a:spcPts val="360"/>
              </a:spcBef>
              <a:spcAft>
                <a:spcPts val="0"/>
              </a:spcAft>
              <a:buSzPts val="1440"/>
              <a:buChar char="○"/>
              <a:defRPr/>
            </a:lvl2pPr>
            <a:lvl3pPr indent="-297180" lvl="2" marL="1371600" rtl="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3pPr>
            <a:lvl4pPr indent="-297180" lvl="3" marL="1828800" rtl="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4pPr>
            <a:lvl5pPr indent="-306323" lvl="4" marL="2286000" rtl="0" algn="l">
              <a:spcBef>
                <a:spcPts val="360"/>
              </a:spcBef>
              <a:spcAft>
                <a:spcPts val="0"/>
              </a:spcAft>
              <a:buSzPts val="1224"/>
              <a:buChar char="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297179" lvl="6" marL="3200400" rtl="0" algn="l">
              <a:spcBef>
                <a:spcPts val="1600"/>
              </a:spcBef>
              <a:spcAft>
                <a:spcPts val="0"/>
              </a:spcAft>
              <a:buSzPts val="108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" name="Google Shape;101;ga02b2c2d86_0_763"/>
          <p:cNvSpPr txBox="1"/>
          <p:nvPr>
            <p:ph idx="2" type="body"/>
          </p:nvPr>
        </p:nvSpPr>
        <p:spPr>
          <a:xfrm>
            <a:off x="4270248" y="1600200"/>
            <a:ext cx="36576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rtl="0" algn="l"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1pPr>
            <a:lvl2pPr indent="-320040" lvl="1" marL="914400" rtl="0" algn="l">
              <a:spcBef>
                <a:spcPts val="360"/>
              </a:spcBef>
              <a:spcAft>
                <a:spcPts val="0"/>
              </a:spcAft>
              <a:buSzPts val="1440"/>
              <a:buChar char="○"/>
              <a:defRPr/>
            </a:lvl2pPr>
            <a:lvl3pPr indent="-297180" lvl="2" marL="1371600" rtl="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3pPr>
            <a:lvl4pPr indent="-297180" lvl="3" marL="1828800" rtl="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4pPr>
            <a:lvl5pPr indent="-306323" lvl="4" marL="2286000" rtl="0" algn="l">
              <a:spcBef>
                <a:spcPts val="360"/>
              </a:spcBef>
              <a:spcAft>
                <a:spcPts val="0"/>
              </a:spcAft>
              <a:buSzPts val="1224"/>
              <a:buChar char="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297179" lvl="6" marL="3200400" rtl="0" algn="l">
              <a:spcBef>
                <a:spcPts val="1600"/>
              </a:spcBef>
              <a:spcAft>
                <a:spcPts val="0"/>
              </a:spcAft>
              <a:buSzPts val="108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" name="Google Shape;102;ga02b2c2d86_0_763"/>
          <p:cNvSpPr txBox="1"/>
          <p:nvPr>
            <p:ph idx="10" type="dt"/>
          </p:nvPr>
        </p:nvSpPr>
        <p:spPr>
          <a:xfrm rot="5400000">
            <a:off x="7588912" y="1081888"/>
            <a:ext cx="2011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ga02b2c2d86_0_763"/>
          <p:cNvSpPr txBox="1"/>
          <p:nvPr>
            <p:ph idx="11" type="ftr"/>
          </p:nvPr>
        </p:nvSpPr>
        <p:spPr>
          <a:xfrm rot="5400000">
            <a:off x="6989774" y="3736988"/>
            <a:ext cx="320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a02b2c2d86_0_763"/>
          <p:cNvSpPr txBox="1"/>
          <p:nvPr>
            <p:ph idx="12" type="sldNum"/>
          </p:nvPr>
        </p:nvSpPr>
        <p:spPr>
          <a:xfrm>
            <a:off x="8129587" y="5734050"/>
            <a:ext cx="6096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ga02b2c2d86_0_686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23" name="Google Shape;23;ga02b2c2d86_0_6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ga02b2c2d86_0_68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ga02b2c2d86_0_686"/>
          <p:cNvSpPr txBox="1"/>
          <p:nvPr>
            <p:ph type="title"/>
          </p:nvPr>
        </p:nvSpPr>
        <p:spPr>
          <a:xfrm>
            <a:off x="729450" y="1763267"/>
            <a:ext cx="7688400" cy="20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ga02b2c2d86_0_686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a02b2c2d86_0_692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" name="Google Shape;29;ga02b2c2d86_0_692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30" name="Google Shape;30;ga02b2c2d86_0_69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a02b2c2d86_0_69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ga02b2c2d86_0_692"/>
          <p:cNvSpPr txBox="1"/>
          <p:nvPr>
            <p:ph type="title"/>
          </p:nvPr>
        </p:nvSpPr>
        <p:spPr>
          <a:xfrm>
            <a:off x="729450" y="1758200"/>
            <a:ext cx="7688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" name="Google Shape;33;ga02b2c2d86_0_692"/>
          <p:cNvSpPr txBox="1"/>
          <p:nvPr>
            <p:ph idx="1" type="body"/>
          </p:nvPr>
        </p:nvSpPr>
        <p:spPr>
          <a:xfrm>
            <a:off x="729450" y="2771833"/>
            <a:ext cx="7688700" cy="30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" name="Google Shape;34;ga02b2c2d86_0_692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a02b2c2d86_0_700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" name="Google Shape;37;ga02b2c2d86_0_700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38" name="Google Shape;38;ga02b2c2d86_0_70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ga02b2c2d86_0_70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ga02b2c2d86_0_700"/>
          <p:cNvSpPr txBox="1"/>
          <p:nvPr>
            <p:ph type="title"/>
          </p:nvPr>
        </p:nvSpPr>
        <p:spPr>
          <a:xfrm>
            <a:off x="729450" y="1758200"/>
            <a:ext cx="76884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" name="Google Shape;41;ga02b2c2d86_0_700"/>
          <p:cNvSpPr txBox="1"/>
          <p:nvPr>
            <p:ph idx="1" type="body"/>
          </p:nvPr>
        </p:nvSpPr>
        <p:spPr>
          <a:xfrm>
            <a:off x="729325" y="2771833"/>
            <a:ext cx="3774300" cy="30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" name="Google Shape;42;ga02b2c2d86_0_700"/>
          <p:cNvSpPr txBox="1"/>
          <p:nvPr>
            <p:ph idx="2" type="body"/>
          </p:nvPr>
        </p:nvSpPr>
        <p:spPr>
          <a:xfrm>
            <a:off x="4643604" y="2771833"/>
            <a:ext cx="3774300" cy="30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" name="Google Shape;43;ga02b2c2d86_0_700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a02b2c2d86_0_709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ga02b2c2d86_0_709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47" name="Google Shape;47;ga02b2c2d86_0_70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ga02b2c2d86_0_70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ga02b2c2d86_0_709"/>
          <p:cNvSpPr txBox="1"/>
          <p:nvPr>
            <p:ph type="title"/>
          </p:nvPr>
        </p:nvSpPr>
        <p:spPr>
          <a:xfrm>
            <a:off x="729450" y="1758200"/>
            <a:ext cx="76884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ga02b2c2d86_0_709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a02b2c2d86_0_716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" name="Google Shape;53;ga02b2c2d86_0_716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54" name="Google Shape;54;ga02b2c2d86_0_7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ga02b2c2d86_0_7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ga02b2c2d86_0_716"/>
          <p:cNvSpPr txBox="1"/>
          <p:nvPr>
            <p:ph type="title"/>
          </p:nvPr>
        </p:nvSpPr>
        <p:spPr>
          <a:xfrm>
            <a:off x="730000" y="1758200"/>
            <a:ext cx="3300900" cy="18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ga02b2c2d86_0_716"/>
          <p:cNvSpPr txBox="1"/>
          <p:nvPr>
            <p:ph idx="1" type="body"/>
          </p:nvPr>
        </p:nvSpPr>
        <p:spPr>
          <a:xfrm>
            <a:off x="721225" y="3708967"/>
            <a:ext cx="3300900" cy="21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8" name="Google Shape;58;ga02b2c2d86_0_716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ga02b2c2d86_0_724"/>
          <p:cNvGrpSpPr/>
          <p:nvPr/>
        </p:nvGrpSpPr>
        <p:grpSpPr>
          <a:xfrm>
            <a:off x="830392" y="5558926"/>
            <a:ext cx="745763" cy="61102"/>
            <a:chOff x="4580561" y="2589004"/>
            <a:chExt cx="1064464" cy="25200"/>
          </a:xfrm>
        </p:grpSpPr>
        <p:sp>
          <p:nvSpPr>
            <p:cNvPr id="61" name="Google Shape;61;ga02b2c2d86_0_7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ga02b2c2d86_0_7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ga02b2c2d86_0_724"/>
          <p:cNvSpPr txBox="1"/>
          <p:nvPr>
            <p:ph type="title"/>
          </p:nvPr>
        </p:nvSpPr>
        <p:spPr>
          <a:xfrm>
            <a:off x="729450" y="1152400"/>
            <a:ext cx="7021200" cy="39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ga02b2c2d86_0_724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02b2c2d86_0_730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ga02b2c2d86_0_730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68" name="Google Shape;68;ga02b2c2d86_0_7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ga02b2c2d86_0_7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ga02b2c2d86_0_730"/>
          <p:cNvSpPr txBox="1"/>
          <p:nvPr>
            <p:ph type="title"/>
          </p:nvPr>
        </p:nvSpPr>
        <p:spPr>
          <a:xfrm>
            <a:off x="730000" y="1758200"/>
            <a:ext cx="33009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" name="Google Shape;71;ga02b2c2d86_0_730"/>
          <p:cNvSpPr txBox="1"/>
          <p:nvPr>
            <p:ph idx="1" type="subTitle"/>
          </p:nvPr>
        </p:nvSpPr>
        <p:spPr>
          <a:xfrm>
            <a:off x="724950" y="4215367"/>
            <a:ext cx="33009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2" name="Google Shape;72;ga02b2c2d86_0_730"/>
          <p:cNvSpPr txBox="1"/>
          <p:nvPr>
            <p:ph idx="2" type="body"/>
          </p:nvPr>
        </p:nvSpPr>
        <p:spPr>
          <a:xfrm>
            <a:off x="5174225" y="1803500"/>
            <a:ext cx="3374400" cy="40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3" name="Google Shape;73;ga02b2c2d86_0_730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02b2c2d86_0_739"/>
          <p:cNvSpPr txBox="1"/>
          <p:nvPr>
            <p:ph idx="1" type="body"/>
          </p:nvPr>
        </p:nvSpPr>
        <p:spPr>
          <a:xfrm>
            <a:off x="724950" y="5830068"/>
            <a:ext cx="7697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6" name="Google Shape;76;ga02b2c2d86_0_739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a02b2c2d86_0_67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" name="Google Shape;11;ga02b2c2d86_0_67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" name="Google Shape;12;ga02b2c2d86_0_674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jpg"/><Relationship Id="rId4" Type="http://schemas.openxmlformats.org/officeDocument/2006/relationships/image" Target="../media/image31.jpg"/><Relationship Id="rId5" Type="http://schemas.openxmlformats.org/officeDocument/2006/relationships/image" Target="../media/image3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/>
          <p:nvPr/>
        </p:nvSpPr>
        <p:spPr>
          <a:xfrm>
            <a:off x="1153650" y="2529450"/>
            <a:ext cx="68367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Lato"/>
                <a:ea typeface="Lato"/>
                <a:cs typeface="Lato"/>
                <a:sym typeface="Lato"/>
              </a:rPr>
              <a:t>Cell biology lecture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</a:pPr>
            <a:r>
              <a:rPr lang="en-US" sz="2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Campbell Biology 7</a:t>
            </a:r>
            <a:r>
              <a:rPr baseline="30000" lang="en-US" sz="2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</a:t>
            </a:r>
            <a:r>
              <a:rPr lang="en-US" sz="2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/9</a:t>
            </a:r>
            <a:r>
              <a:rPr baseline="30000" lang="en-US" sz="2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</a:t>
            </a:r>
            <a:r>
              <a:rPr lang="en-US" sz="2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Editions</a:t>
            </a:r>
            <a:endParaRPr sz="2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</a:pPr>
            <a:r>
              <a:rPr lang="en-US" sz="2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Chapter 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600" y="127000"/>
            <a:ext cx="8174037" cy="6583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457200" y="436050"/>
            <a:ext cx="74676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5C01"/>
              </a:buClr>
              <a:buSzPts val="3600"/>
              <a:buFont typeface="Century Schoolbook"/>
              <a:buNone/>
            </a:pPr>
            <a:r>
              <a:rPr i="0" lang="en-US" sz="3600" u="none">
                <a:latin typeface="Lato"/>
                <a:ea typeface="Lato"/>
                <a:cs typeface="Lato"/>
                <a:sym typeface="Lato"/>
              </a:rPr>
              <a:t>Ribosomes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19"/>
          <p:cNvSpPr txBox="1"/>
          <p:nvPr>
            <p:ph idx="1" type="body"/>
          </p:nvPr>
        </p:nvSpPr>
        <p:spPr>
          <a:xfrm>
            <a:off x="457200" y="1302425"/>
            <a:ext cx="78717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i="0" lang="en-US" sz="2300">
                <a:solidFill>
                  <a:schemeClr val="dk1"/>
                </a:solidFill>
              </a:rPr>
              <a:t>Function</a:t>
            </a:r>
            <a:r>
              <a:rPr i="0" lang="en-US" sz="2300">
                <a:solidFill>
                  <a:schemeClr val="dk1"/>
                </a:solidFill>
              </a:rPr>
              <a:t>: protein synthesis</a:t>
            </a:r>
            <a:endParaRPr sz="1200">
              <a:solidFill>
                <a:schemeClr val="dk1"/>
              </a:solidFill>
            </a:endParaRPr>
          </a:p>
          <a:p>
            <a:pPr indent="-37465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i="0" lang="en-US" sz="2300">
                <a:solidFill>
                  <a:schemeClr val="dk1"/>
                </a:solidFill>
              </a:rPr>
              <a:t>Composed of rRNA + protein</a:t>
            </a:r>
            <a:endParaRPr sz="1200">
              <a:solidFill>
                <a:schemeClr val="dk1"/>
              </a:solidFill>
            </a:endParaRPr>
          </a:p>
          <a:p>
            <a:pPr indent="-37465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i="0" lang="en-US" sz="2300">
                <a:solidFill>
                  <a:schemeClr val="dk1"/>
                </a:solidFill>
              </a:rPr>
              <a:t>Large subunit + small subunit</a:t>
            </a:r>
            <a:endParaRPr sz="1200">
              <a:solidFill>
                <a:schemeClr val="dk1"/>
              </a:solidFill>
            </a:endParaRPr>
          </a:p>
          <a:p>
            <a:pPr indent="-37465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i="0" lang="en-US" sz="2300" cap="none" strike="noStrike">
                <a:solidFill>
                  <a:schemeClr val="dk1"/>
                </a:solidFill>
              </a:rPr>
              <a:t>Free ribosomes</a:t>
            </a:r>
            <a:r>
              <a:rPr i="0" lang="en-US" sz="2300" cap="none" strike="noStrike">
                <a:solidFill>
                  <a:schemeClr val="dk1"/>
                </a:solidFill>
              </a:rPr>
              <a:t>: float in cytosol, produce proteins used within cell</a:t>
            </a:r>
            <a:endParaRPr sz="1000">
              <a:solidFill>
                <a:schemeClr val="dk1"/>
              </a:solidFill>
            </a:endParaRPr>
          </a:p>
          <a:p>
            <a:pPr indent="-37465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i="0" lang="en-US" sz="2300" cap="none" strike="noStrike">
                <a:solidFill>
                  <a:schemeClr val="dk1"/>
                </a:solidFill>
              </a:rPr>
              <a:t>Bound ribosomes</a:t>
            </a:r>
            <a:r>
              <a:rPr i="0" lang="en-US" sz="2300" cap="none" strike="noStrike">
                <a:solidFill>
                  <a:schemeClr val="dk1"/>
                </a:solidFill>
              </a:rPr>
              <a:t>: attached to ER, make proteins for export from cell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78" name="Google Shape;17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525" y="4635000"/>
            <a:ext cx="3578950" cy="21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457200" y="228600"/>
            <a:ext cx="838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5C01"/>
              </a:buClr>
              <a:buSzPts val="3200"/>
              <a:buFont typeface="Century Schoolbook"/>
              <a:buNone/>
            </a:pPr>
            <a:r>
              <a:rPr i="0" lang="en-US" sz="3200">
                <a:latin typeface="Lato"/>
                <a:ea typeface="Lato"/>
                <a:cs typeface="Lato"/>
                <a:sym typeface="Lato"/>
              </a:rPr>
              <a:t>Endoplasmic Reticulum (ER)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457200" y="1524000"/>
            <a:ext cx="7467600" cy="494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3050" lvl="0" marL="27305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●"/>
            </a:pPr>
            <a:r>
              <a:rPr i="0" lang="en-US" sz="2400">
                <a:solidFill>
                  <a:schemeClr val="dk1"/>
                </a:solidFill>
              </a:rPr>
              <a:t>Network of membranes and sacs</a:t>
            </a:r>
            <a:endParaRPr>
              <a:solidFill>
                <a:schemeClr val="dk1"/>
              </a:solidFill>
            </a:endParaRPr>
          </a:p>
          <a:p>
            <a:pPr indent="-273050" lvl="0" marL="27305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●"/>
            </a:pPr>
            <a:r>
              <a:rPr b="1" i="0" lang="en-US" sz="2400" cap="none" strike="noStrike">
                <a:solidFill>
                  <a:schemeClr val="dk1"/>
                </a:solidFill>
              </a:rPr>
              <a:t>Rough ER</a:t>
            </a:r>
            <a:r>
              <a:rPr i="0" lang="en-US" sz="2400" cap="none" strike="noStrike">
                <a:solidFill>
                  <a:schemeClr val="dk1"/>
                </a:solidFill>
              </a:rPr>
              <a:t>: ribosomes on surface</a:t>
            </a:r>
            <a:endParaRPr>
              <a:solidFill>
                <a:schemeClr val="dk1"/>
              </a:solidFill>
            </a:endParaRPr>
          </a:p>
          <a:p>
            <a:pPr indent="-273050" lvl="0" marL="27305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●"/>
            </a:pPr>
            <a:r>
              <a:rPr i="0" lang="en-US" sz="2400" cap="none" strike="noStrike">
                <a:solidFill>
                  <a:schemeClr val="dk1"/>
                </a:solidFill>
              </a:rPr>
              <a:t>Function: package proteins for secretion, send transport vesicles to Golgi, make replacement membrane</a:t>
            </a:r>
            <a:endParaRPr>
              <a:solidFill>
                <a:schemeClr val="dk1"/>
              </a:solidFill>
            </a:endParaRPr>
          </a:p>
          <a:p>
            <a:pPr indent="-273050" lvl="0" marL="27305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●"/>
            </a:pPr>
            <a:r>
              <a:rPr b="1" i="0" lang="en-US" sz="2400" cap="none" strike="noStrike">
                <a:solidFill>
                  <a:schemeClr val="dk1"/>
                </a:solidFill>
              </a:rPr>
              <a:t>Smooth ER</a:t>
            </a:r>
            <a:r>
              <a:rPr i="0" lang="en-US" sz="2400" cap="none" strike="noStrike">
                <a:solidFill>
                  <a:schemeClr val="dk1"/>
                </a:solidFill>
              </a:rPr>
              <a:t>: no ribosomes on surface</a:t>
            </a:r>
            <a:endParaRPr>
              <a:solidFill>
                <a:schemeClr val="dk1"/>
              </a:solidFill>
            </a:endParaRPr>
          </a:p>
          <a:p>
            <a:pPr indent="-273050" lvl="0" marL="27305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Char char="●"/>
            </a:pPr>
            <a:r>
              <a:rPr i="0" lang="en-US" sz="2400" cap="none" strike="noStrike">
                <a:solidFill>
                  <a:schemeClr val="dk1"/>
                </a:solidFill>
              </a:rPr>
              <a:t>Function: synthesize lipids, metabolize carbs, detox drugs &amp; poisons, store Ca</a:t>
            </a:r>
            <a:r>
              <a:rPr baseline="30000" i="0" lang="en-US" sz="2400" cap="none" strike="noStrike">
                <a:solidFill>
                  <a:schemeClr val="dk1"/>
                </a:solidFill>
              </a:rPr>
              <a:t>2+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457200" y="152400"/>
            <a:ext cx="74676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5C01"/>
              </a:buClr>
              <a:buSzPts val="3600"/>
              <a:buFont typeface="Century Schoolbook"/>
              <a:buNone/>
            </a:pPr>
            <a:r>
              <a:rPr i="0" lang="en-US" sz="3600" u="none">
                <a:latin typeface="Lato"/>
                <a:ea typeface="Lato"/>
                <a:cs typeface="Lato"/>
                <a:sym typeface="Lato"/>
              </a:rPr>
              <a:t>Endoplasmic Reticulum (ER)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1152525"/>
            <a:ext cx="8547100" cy="50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title"/>
          </p:nvPr>
        </p:nvSpPr>
        <p:spPr>
          <a:xfrm>
            <a:off x="457188" y="289975"/>
            <a:ext cx="74676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5C01"/>
              </a:buClr>
              <a:buSzPts val="3600"/>
              <a:buFont typeface="Century Schoolbook"/>
              <a:buNone/>
            </a:pPr>
            <a:r>
              <a:rPr i="0" lang="en-US" sz="3600" u="none">
                <a:latin typeface="Lato"/>
                <a:ea typeface="Lato"/>
                <a:cs typeface="Lato"/>
                <a:sym typeface="Lato"/>
              </a:rPr>
              <a:t>Golgi Apparatus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3"/>
          <p:cNvSpPr txBox="1"/>
          <p:nvPr>
            <p:ph idx="1" type="body"/>
          </p:nvPr>
        </p:nvSpPr>
        <p:spPr>
          <a:xfrm>
            <a:off x="304800" y="963100"/>
            <a:ext cx="8382000" cy="56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i="0" lang="en-US" sz="2400">
                <a:solidFill>
                  <a:schemeClr val="dk1"/>
                </a:solidFill>
              </a:rPr>
              <a:t>Function</a:t>
            </a:r>
            <a:r>
              <a:rPr i="0" lang="en-US" sz="2400">
                <a:solidFill>
                  <a:schemeClr val="dk1"/>
                </a:solidFill>
              </a:rPr>
              <a:t>: synthesis &amp; packaging of materials (small molecules) for transport (in vesicles); produce lysosomes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>
                <a:solidFill>
                  <a:schemeClr val="dk1"/>
                </a:solidFill>
              </a:rPr>
              <a:t>Series of flattened membrane sacs (cisternae)</a:t>
            </a:r>
            <a:endParaRPr>
              <a:solidFill>
                <a:schemeClr val="dk1"/>
              </a:solidFill>
            </a:endParaRPr>
          </a:p>
          <a:p>
            <a:pPr indent="-3810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Schoolbook"/>
              <a:buChar char="○"/>
            </a:pPr>
            <a:r>
              <a:rPr b="1" i="1" lang="en-US" sz="2400" cap="none" strike="noStrike">
                <a:solidFill>
                  <a:schemeClr val="dk1"/>
                </a:solidFill>
              </a:rPr>
              <a:t>Cis</a:t>
            </a:r>
            <a:r>
              <a:rPr b="1" i="0" lang="en-US" sz="2400" cap="none" strike="noStrike">
                <a:solidFill>
                  <a:schemeClr val="dk1"/>
                </a:solidFill>
              </a:rPr>
              <a:t> face</a:t>
            </a:r>
            <a:r>
              <a:rPr i="0" lang="en-US" sz="2400" cap="none" strike="noStrike">
                <a:solidFill>
                  <a:schemeClr val="dk1"/>
                </a:solidFill>
              </a:rPr>
              <a:t>: receives vesicles</a:t>
            </a:r>
            <a:endParaRPr>
              <a:solidFill>
                <a:schemeClr val="dk1"/>
              </a:solidFill>
            </a:endParaRPr>
          </a:p>
          <a:p>
            <a:pPr indent="-3810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Schoolbook"/>
              <a:buChar char="○"/>
            </a:pPr>
            <a:r>
              <a:rPr b="1" i="1" lang="en-US" sz="2400" cap="none" strike="noStrike">
                <a:solidFill>
                  <a:schemeClr val="dk1"/>
                </a:solidFill>
              </a:rPr>
              <a:t>Trans</a:t>
            </a:r>
            <a:r>
              <a:rPr b="1" i="0" lang="en-US" sz="2400" cap="none" strike="noStrike">
                <a:solidFill>
                  <a:schemeClr val="dk1"/>
                </a:solidFill>
              </a:rPr>
              <a:t> face</a:t>
            </a:r>
            <a:r>
              <a:rPr i="0" lang="en-US" sz="2400" cap="none" strike="noStrike">
                <a:solidFill>
                  <a:schemeClr val="dk1"/>
                </a:solidFill>
              </a:rPr>
              <a:t>: ships vesicles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7" name="Google Shape;19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311" y="3429000"/>
            <a:ext cx="4083374" cy="293292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>
            <p:ph type="title"/>
          </p:nvPr>
        </p:nvSpPr>
        <p:spPr>
          <a:xfrm>
            <a:off x="457200" y="152400"/>
            <a:ext cx="7467600" cy="792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entury Schoolbook"/>
              <a:buNone/>
            </a:pPr>
            <a:r>
              <a:rPr i="0" lang="en-US" sz="3600">
                <a:latin typeface="Lato"/>
                <a:ea typeface="Lato"/>
                <a:cs typeface="Lato"/>
                <a:sym typeface="Lato"/>
              </a:rPr>
              <a:t>Lysosomes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4"/>
          <p:cNvSpPr txBox="1"/>
          <p:nvPr>
            <p:ph idx="1" type="body"/>
          </p:nvPr>
        </p:nvSpPr>
        <p:spPr>
          <a:xfrm>
            <a:off x="457200" y="1066800"/>
            <a:ext cx="8382000" cy="5254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Function: intracellular digestion; recycle cell’s materials; programmed cell death (apoptosis)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Contains hydrolytic enzymes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06_13_Lysosomes-L.jpg" id="204" name="Google Shape;20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450" y="2362200"/>
            <a:ext cx="7908925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6_15EndomembraneSystem_3-L.jpg" id="209" name="Google Shape;20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6900" y="1573213"/>
            <a:ext cx="5410199" cy="371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type="title"/>
          </p:nvPr>
        </p:nvSpPr>
        <p:spPr>
          <a:xfrm>
            <a:off x="457200" y="3175"/>
            <a:ext cx="7467600" cy="792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5C01"/>
              </a:buClr>
              <a:buSzPts val="3600"/>
              <a:buFont typeface="Century Schoolbook"/>
              <a:buNone/>
            </a:pPr>
            <a:r>
              <a:rPr i="0" lang="en-US" sz="3600" u="none">
                <a:latin typeface="Lato"/>
                <a:ea typeface="Lato"/>
                <a:cs typeface="Lato"/>
                <a:sym typeface="Lato"/>
              </a:rPr>
              <a:t>Vacuoles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5"/>
          <p:cNvSpPr txBox="1"/>
          <p:nvPr>
            <p:ph idx="1" type="body"/>
          </p:nvPr>
        </p:nvSpPr>
        <p:spPr>
          <a:xfrm>
            <a:off x="457200" y="917575"/>
            <a:ext cx="8382000" cy="5254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i="0" lang="en-US" sz="2400">
                <a:solidFill>
                  <a:schemeClr val="dk1"/>
                </a:solidFill>
              </a:rPr>
              <a:t>Function</a:t>
            </a:r>
            <a:r>
              <a:rPr i="0" lang="en-US" sz="2400">
                <a:solidFill>
                  <a:schemeClr val="dk1"/>
                </a:solidFill>
              </a:rPr>
              <a:t>: storage of materials (food, water, minerals, pigments, poisons)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>
                <a:solidFill>
                  <a:schemeClr val="dk1"/>
                </a:solidFill>
              </a:rPr>
              <a:t>Membrane-bound vesicles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>
                <a:solidFill>
                  <a:schemeClr val="dk1"/>
                </a:solidFill>
              </a:rPr>
              <a:t>Eg. food vacuoles, contractile vacuoles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i="0" lang="en-US" sz="2400">
                <a:solidFill>
                  <a:schemeClr val="dk1"/>
                </a:solidFill>
              </a:rPr>
              <a:t>Plants: large central vacuole -- stores water, 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06_14_PlantCellVacuole-L.jpg" id="216" name="Google Shape;21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3276600"/>
            <a:ext cx="441960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6_15EndomembraneSystem_1-L.jpg" id="221" name="Google Shape;22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50" y="496887"/>
            <a:ext cx="8547100" cy="58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6_15EndomembraneSystem_2-L.jpg" id="226" name="Google Shape;22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50" y="496887"/>
            <a:ext cx="8547100" cy="58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 txBox="1"/>
          <p:nvPr>
            <p:ph type="title"/>
          </p:nvPr>
        </p:nvSpPr>
        <p:spPr>
          <a:xfrm>
            <a:off x="1064550" y="480038"/>
            <a:ext cx="6249600" cy="9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entury Schoolbook"/>
              <a:buNone/>
            </a:pPr>
            <a:r>
              <a:rPr i="0" lang="en-US" sz="3200" u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 Types of Cells: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7"/>
          <p:cNvSpPr txBox="1"/>
          <p:nvPr>
            <p:ph idx="1" type="body"/>
          </p:nvPr>
        </p:nvSpPr>
        <p:spPr>
          <a:xfrm>
            <a:off x="1064550" y="1635304"/>
            <a:ext cx="70149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Helvetica Neue"/>
              <a:buAutoNum type="arabicPeriod"/>
            </a:pPr>
            <a:r>
              <a:rPr b="1" i="0" lang="en-US" sz="3200" u="sng">
                <a:solidFill>
                  <a:srgbClr val="E75C01"/>
                </a:solidFill>
              </a:rPr>
              <a:t>Prokaryotes</a:t>
            </a:r>
            <a:r>
              <a:rPr i="0" lang="en-US" sz="3200" u="none">
                <a:solidFill>
                  <a:schemeClr val="dk1"/>
                </a:solidFill>
              </a:rPr>
              <a:t>: Domain Bacteria &amp; Archaea</a:t>
            </a:r>
            <a:endParaRPr/>
          </a:p>
          <a:p>
            <a:pPr indent="-514350" lvl="0" marL="51435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Helvetica Neue"/>
              <a:buAutoNum type="arabicPeriod"/>
            </a:pPr>
            <a:r>
              <a:rPr b="1" i="0" lang="en-US" sz="3200" u="sng">
                <a:solidFill>
                  <a:srgbClr val="E75C01"/>
                </a:solidFill>
              </a:rPr>
              <a:t>Eukaryotes</a:t>
            </a:r>
            <a:r>
              <a:rPr i="0" lang="en-US" sz="3200" u="none">
                <a:solidFill>
                  <a:schemeClr val="dk1"/>
                </a:solidFill>
              </a:rPr>
              <a:t> (Domain Eukarya): Protists, Fungi, Plants, Animals</a:t>
            </a:r>
            <a:endParaRPr/>
          </a:p>
        </p:txBody>
      </p:sp>
      <p:pic>
        <p:nvPicPr>
          <p:cNvPr descr="06_05aProkaryoticCell-L.jpg" id="116" name="Google Shape;11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6827" y="4674697"/>
            <a:ext cx="1409450" cy="2013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6_08baEukaryoticCell-L.jpg" id="117" name="Google Shape;11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3099" y="4717926"/>
            <a:ext cx="2341875" cy="192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6_15EndomembraneSystem_3-L.jpg" id="231" name="Google Shape;23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50" y="496887"/>
            <a:ext cx="8547100" cy="58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/>
        </p:nvSpPr>
        <p:spPr>
          <a:xfrm>
            <a:off x="381000" y="533400"/>
            <a:ext cx="8077200" cy="433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20001"/>
              </a:buClr>
              <a:buSzPts val="2800"/>
              <a:buFont typeface="Helvetica Neue"/>
              <a:buNone/>
            </a:pPr>
            <a:r>
              <a:rPr b="1" i="0" lang="en-US" sz="2800" u="none">
                <a:solidFill>
                  <a:srgbClr val="0200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Parts of plant &amp; animal cell p 108-109</a:t>
            </a:r>
            <a:endParaRPr/>
          </a:p>
        </p:txBody>
      </p:sp>
      <p:pic>
        <p:nvPicPr>
          <p:cNvPr id="237" name="Google Shape;23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202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1227576"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91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1227576"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457200" y="0"/>
            <a:ext cx="7467600" cy="792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entury Schoolbook"/>
              <a:buNone/>
            </a:pPr>
            <a:r>
              <a:rPr i="0" lang="en-US" sz="3600" u="none">
                <a:latin typeface="Lato"/>
                <a:ea typeface="Lato"/>
                <a:cs typeface="Lato"/>
                <a:sym typeface="Lato"/>
              </a:rPr>
              <a:t>Mitochondria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31"/>
          <p:cNvSpPr txBox="1"/>
          <p:nvPr>
            <p:ph idx="1" type="body"/>
          </p:nvPr>
        </p:nvSpPr>
        <p:spPr>
          <a:xfrm>
            <a:off x="457200" y="914400"/>
            <a:ext cx="8229600" cy="5254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>
                <a:solidFill>
                  <a:schemeClr val="dk1"/>
                </a:solidFill>
              </a:rPr>
              <a:t>Function: site of cellular respiration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>
                <a:solidFill>
                  <a:schemeClr val="dk1"/>
                </a:solidFill>
              </a:rPr>
              <a:t>Double membrane: </a:t>
            </a:r>
            <a:r>
              <a:rPr b="1" i="0" lang="en-US" sz="2400">
                <a:solidFill>
                  <a:schemeClr val="dk1"/>
                </a:solidFill>
              </a:rPr>
              <a:t>outer</a:t>
            </a:r>
            <a:r>
              <a:rPr i="0" lang="en-US" sz="2400">
                <a:solidFill>
                  <a:schemeClr val="dk1"/>
                </a:solidFill>
              </a:rPr>
              <a:t> and </a:t>
            </a:r>
            <a:r>
              <a:rPr b="1" i="0" lang="en-US" sz="2400">
                <a:solidFill>
                  <a:schemeClr val="dk1"/>
                </a:solidFill>
              </a:rPr>
              <a:t>inner membrane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i="0" lang="en-US" sz="2400">
                <a:solidFill>
                  <a:schemeClr val="dk1"/>
                </a:solidFill>
              </a:rPr>
              <a:t>Cristae</a:t>
            </a:r>
            <a:r>
              <a:rPr i="0" lang="en-US" sz="2400">
                <a:solidFill>
                  <a:schemeClr val="dk1"/>
                </a:solidFill>
              </a:rPr>
              <a:t>: folds of inner membrane; contains enzymes for ATP production; increased surface area to ↑ ATP made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i="0" lang="en-US" sz="2400">
                <a:solidFill>
                  <a:schemeClr val="dk1"/>
                </a:solidFill>
              </a:rPr>
              <a:t>Matrix</a:t>
            </a:r>
            <a:r>
              <a:rPr i="0" lang="en-US" sz="2400">
                <a:solidFill>
                  <a:schemeClr val="dk1"/>
                </a:solidFill>
              </a:rPr>
              <a:t>: fluid-filled inner compartment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06_17_Mitochondrion-L.jpg" id="249" name="Google Shape;24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50" y="3333750"/>
            <a:ext cx="854710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type="title"/>
          </p:nvPr>
        </p:nvSpPr>
        <p:spPr>
          <a:xfrm>
            <a:off x="457200" y="152400"/>
            <a:ext cx="7467600" cy="792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3600"/>
              <a:buFont typeface="Century Schoolbook"/>
              <a:buNone/>
            </a:pPr>
            <a:r>
              <a:rPr i="0" lang="en-US" sz="3600" u="none">
                <a:latin typeface="Lato"/>
                <a:ea typeface="Lato"/>
                <a:cs typeface="Lato"/>
                <a:sym typeface="Lato"/>
              </a:rPr>
              <a:t>Chloroplasts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32"/>
          <p:cNvSpPr txBox="1"/>
          <p:nvPr>
            <p:ph idx="1" type="body"/>
          </p:nvPr>
        </p:nvSpPr>
        <p:spPr>
          <a:xfrm>
            <a:off x="457200" y="1066800"/>
            <a:ext cx="7467600" cy="5254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 u="sng">
                <a:solidFill>
                  <a:schemeClr val="dk1"/>
                </a:solidFill>
              </a:rPr>
              <a:t>Function</a:t>
            </a:r>
            <a:r>
              <a:rPr i="0" lang="en-US" sz="2400" u="none">
                <a:solidFill>
                  <a:schemeClr val="dk1"/>
                </a:solidFill>
              </a:rPr>
              <a:t>: site of photosynthesis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 u="none">
                <a:solidFill>
                  <a:schemeClr val="dk1"/>
                </a:solidFill>
              </a:rPr>
              <a:t>Double membrane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 u="none">
                <a:solidFill>
                  <a:schemeClr val="dk1"/>
                </a:solidFill>
              </a:rPr>
              <a:t>Thylakoid disks in stacks (grana); stroma (fluid)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i="0" lang="en-US" sz="2400" u="none">
                <a:solidFill>
                  <a:schemeClr val="dk1"/>
                </a:solidFill>
              </a:rPr>
              <a:t>Contains </a:t>
            </a:r>
            <a:r>
              <a:rPr b="1" i="0" lang="en-US" sz="2400" u="none">
                <a:solidFill>
                  <a:srgbClr val="008000"/>
                </a:solidFill>
              </a:rPr>
              <a:t>chlorophylls</a:t>
            </a:r>
            <a:r>
              <a:rPr i="0" lang="en-US" sz="2400" u="none">
                <a:solidFill>
                  <a:schemeClr val="dk1"/>
                </a:solidFill>
              </a:rPr>
              <a:t> (pigments) for capturing sunlight energy</a:t>
            </a:r>
            <a:endParaRPr/>
          </a:p>
        </p:txBody>
      </p:sp>
      <p:pic>
        <p:nvPicPr>
          <p:cNvPr descr="06_18_Chloroplast-L.jpg" id="256" name="Google Shape;25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50" y="3617912"/>
            <a:ext cx="8547100" cy="2706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/>
          <p:nvPr>
            <p:ph type="title"/>
          </p:nvPr>
        </p:nvSpPr>
        <p:spPr>
          <a:xfrm>
            <a:off x="457200" y="503237"/>
            <a:ext cx="7467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600"/>
              <a:buFont typeface="Century Schoolbook"/>
              <a:buNone/>
            </a:pPr>
            <a:r>
              <a:rPr i="0" lang="en-US" sz="3600" u="none">
                <a:latin typeface="Lato"/>
                <a:ea typeface="Lato"/>
                <a:cs typeface="Lato"/>
                <a:sym typeface="Lato"/>
              </a:rPr>
              <a:t>Endosymbiont theory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34"/>
          <p:cNvSpPr txBox="1"/>
          <p:nvPr>
            <p:ph idx="1" type="body"/>
          </p:nvPr>
        </p:nvSpPr>
        <p:spPr>
          <a:xfrm>
            <a:off x="4419600" y="1527175"/>
            <a:ext cx="4724400" cy="5178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>
                <a:solidFill>
                  <a:schemeClr val="dk1"/>
                </a:solidFill>
              </a:rPr>
              <a:t>Mitochondria &amp; chloroplasts share similar origin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>
                <a:solidFill>
                  <a:schemeClr val="dk1"/>
                </a:solidFill>
              </a:rPr>
              <a:t>Prokaryotic cells engulfed by ancestors of eukaryotic cells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>
                <a:solidFill>
                  <a:schemeClr val="dk1"/>
                </a:solidFill>
              </a:rPr>
              <a:t>Evidence: </a:t>
            </a:r>
            <a:endParaRPr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i="0" lang="en-US" sz="2400" cap="none" strike="noStrike">
                <a:solidFill>
                  <a:schemeClr val="dk1"/>
                </a:solidFill>
              </a:rPr>
              <a:t>Double-membrane structure</a:t>
            </a:r>
            <a:endParaRPr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i="0" lang="en-US" sz="2400" cap="none" strike="noStrike">
                <a:solidFill>
                  <a:schemeClr val="dk1"/>
                </a:solidFill>
              </a:rPr>
              <a:t>Have own ribosomes &amp; DNA</a:t>
            </a:r>
            <a:endParaRPr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i="0" lang="en-US" sz="2400" cap="none" strike="noStrike">
                <a:solidFill>
                  <a:schemeClr val="dk1"/>
                </a:solidFill>
              </a:rPr>
              <a:t>Reproduce independently within cell</a:t>
            </a:r>
            <a:endParaRPr/>
          </a:p>
        </p:txBody>
      </p:sp>
      <p:pic>
        <p:nvPicPr>
          <p:cNvPr descr="06_16EndosymbiontTheory-L.jpg" id="263" name="Google Shape;26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450975"/>
            <a:ext cx="4267200" cy="4192588"/>
          </a:xfrm>
          <a:prstGeom prst="rect">
            <a:avLst/>
          </a:prstGeom>
          <a:noFill/>
          <a:ln>
            <a:noFill/>
          </a:ln>
          <a:effectLst>
            <a:outerShdw blurRad="63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>
            <p:ph type="title"/>
          </p:nvPr>
        </p:nvSpPr>
        <p:spPr>
          <a:xfrm>
            <a:off x="457200" y="152400"/>
            <a:ext cx="7467600" cy="792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5C01"/>
              </a:buClr>
              <a:buSzPts val="3600"/>
              <a:buFont typeface="Century Schoolbook"/>
              <a:buNone/>
            </a:pPr>
            <a:r>
              <a:rPr i="0" lang="en-US" sz="3600" u="none">
                <a:latin typeface="Lato"/>
                <a:ea typeface="Lato"/>
                <a:cs typeface="Lato"/>
                <a:sym typeface="Lato"/>
              </a:rPr>
              <a:t>Peroxisomes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35"/>
          <p:cNvSpPr txBox="1"/>
          <p:nvPr>
            <p:ph idx="1" type="body"/>
          </p:nvPr>
        </p:nvSpPr>
        <p:spPr>
          <a:xfrm>
            <a:off x="457200" y="1066800"/>
            <a:ext cx="7467600" cy="5254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>
                <a:solidFill>
                  <a:schemeClr val="dk1"/>
                </a:solidFill>
              </a:rPr>
              <a:t>Functions: break down fatty acids; detox alcohol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>
                <a:solidFill>
                  <a:schemeClr val="dk1"/>
                </a:solidFill>
              </a:rPr>
              <a:t>Involves production of hydrogen peroxide (H</a:t>
            </a:r>
            <a:r>
              <a:rPr baseline="-25000" i="0" lang="en-US" sz="2400">
                <a:solidFill>
                  <a:schemeClr val="dk1"/>
                </a:solidFill>
              </a:rPr>
              <a:t>2</a:t>
            </a:r>
            <a:r>
              <a:rPr i="0" lang="en-US" sz="2400">
                <a:solidFill>
                  <a:schemeClr val="dk1"/>
                </a:solidFill>
              </a:rPr>
              <a:t>O</a:t>
            </a:r>
            <a:r>
              <a:rPr baseline="-25000" i="0" lang="en-US" sz="2400">
                <a:solidFill>
                  <a:schemeClr val="dk1"/>
                </a:solidFill>
              </a:rPr>
              <a:t>2</a:t>
            </a:r>
            <a:r>
              <a:rPr i="0" lang="en-US" sz="2400">
                <a:solidFill>
                  <a:schemeClr val="dk1"/>
                </a:solidFill>
              </a:rPr>
              <a:t>)</a:t>
            </a:r>
            <a:endParaRPr/>
          </a:p>
        </p:txBody>
      </p:sp>
      <p:pic>
        <p:nvPicPr>
          <p:cNvPr id="270" name="Google Shape;27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300" y="2490787"/>
            <a:ext cx="6629400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/>
          <p:nvPr>
            <p:ph type="title"/>
          </p:nvPr>
        </p:nvSpPr>
        <p:spPr>
          <a:xfrm>
            <a:off x="457200" y="274637"/>
            <a:ext cx="83058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5C01"/>
              </a:buClr>
              <a:buSzPts val="2900"/>
              <a:buFont typeface="Century Schoolbook"/>
              <a:buNone/>
            </a:pPr>
            <a:r>
              <a:rPr i="0" lang="en-US" sz="2900" u="none">
                <a:latin typeface="Lato"/>
                <a:ea typeface="Lato"/>
                <a:cs typeface="Lato"/>
                <a:sym typeface="Lato"/>
              </a:rPr>
              <a:t>Cytoskeleton</a:t>
            </a:r>
            <a:r>
              <a:rPr i="0" lang="en-US" sz="2700" u="none">
                <a:latin typeface="Lato"/>
                <a:ea typeface="Lato"/>
                <a:cs typeface="Lato"/>
                <a:sym typeface="Lato"/>
              </a:rPr>
              <a:t>: network of protein fibers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36"/>
          <p:cNvSpPr txBox="1"/>
          <p:nvPr>
            <p:ph idx="1" type="body"/>
          </p:nvPr>
        </p:nvSpPr>
        <p:spPr>
          <a:xfrm>
            <a:off x="533400" y="990600"/>
            <a:ext cx="746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 u="sng">
                <a:solidFill>
                  <a:schemeClr val="dk1"/>
                </a:solidFill>
              </a:rPr>
              <a:t>Function</a:t>
            </a:r>
            <a:r>
              <a:rPr i="0" lang="en-US" sz="2400" u="none">
                <a:solidFill>
                  <a:schemeClr val="dk1"/>
                </a:solidFill>
              </a:rPr>
              <a:t>: support, motility, regulate biochemical activities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06_20Cytoskeleton-L.jpg" id="277" name="Google Shape;27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981200"/>
            <a:ext cx="6429375" cy="45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37"/>
          <p:cNvGraphicFramePr/>
          <p:nvPr/>
        </p:nvGraphicFramePr>
        <p:xfrm>
          <a:off x="3048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{7D7F13F9-FE03-4B64-8848-60B0EA2DC11F}</a:tableStyleId>
              </a:tblPr>
              <a:tblGrid>
                <a:gridCol w="2870200"/>
                <a:gridCol w="2870200"/>
                <a:gridCol w="2870200"/>
              </a:tblGrid>
              <a:tr h="83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Century Schoolbook"/>
                        <a:buNone/>
                      </a:pPr>
                      <a:r>
                        <a:rPr b="1" i="0" lang="en-US" sz="2400" u="none" cap="none" strike="noStrike">
                          <a:solidFill>
                            <a:srgbClr val="FFFFFF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Microtubules</a:t>
                      </a:r>
                      <a:endParaRPr/>
                    </a:p>
                  </a:txBody>
                  <a:tcPr marT="45675" marB="4567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2C1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Century Schoolbook"/>
                        <a:buNone/>
                      </a:pPr>
                      <a:r>
                        <a:rPr b="1" i="0" lang="en-US" sz="2400" u="none" cap="none" strike="noStrike">
                          <a:solidFill>
                            <a:srgbClr val="FFFFFF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Microfilaments</a:t>
                      </a:r>
                      <a:endParaRPr/>
                    </a:p>
                  </a:txBody>
                  <a:tcPr marT="45675" marB="4567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2C1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Century Schoolbook"/>
                        <a:buNone/>
                      </a:pPr>
                      <a:r>
                        <a:rPr b="1" i="0" lang="en-US" sz="2400" u="none" cap="none" strike="noStrike">
                          <a:solidFill>
                            <a:srgbClr val="FFFFFF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Intermediate Filaments</a:t>
                      </a:r>
                      <a:endParaRPr/>
                    </a:p>
                  </a:txBody>
                  <a:tcPr marT="45675" marB="4567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2C16"/>
                    </a:solidFill>
                  </a:tcPr>
                </a:tc>
              </a:tr>
            </a:tbl>
          </a:graphicData>
        </a:graphic>
      </p:graphicFrame>
      <p:sp>
        <p:nvSpPr>
          <p:cNvPr id="283" name="Google Shape;283;p37"/>
          <p:cNvSpPr txBox="1"/>
          <p:nvPr/>
        </p:nvSpPr>
        <p:spPr>
          <a:xfrm>
            <a:off x="304800" y="2360612"/>
            <a:ext cx="2819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Protein = tubulin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Largest fibers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Shape/support cell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 for organelle movement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Forms spindle for mitosis/meiosis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 of cilia/flagella</a:t>
            </a:r>
            <a:endParaRPr/>
          </a:p>
        </p:txBody>
      </p:sp>
      <p:sp>
        <p:nvSpPr>
          <p:cNvPr id="284" name="Google Shape;284;p37"/>
          <p:cNvSpPr txBox="1"/>
          <p:nvPr/>
        </p:nvSpPr>
        <p:spPr>
          <a:xfrm>
            <a:off x="3200400" y="2360612"/>
            <a:ext cx="2819400" cy="3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Protein = actin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Smallest fibers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cell on smaller scale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Cell movement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Eg. ameboid movement, cytoplasmic streaming, muscle cell contraction</a:t>
            </a:r>
            <a:endParaRPr/>
          </a:p>
        </p:txBody>
      </p:sp>
      <p:sp>
        <p:nvSpPr>
          <p:cNvPr id="285" name="Google Shape;285;p37"/>
          <p:cNvSpPr txBox="1"/>
          <p:nvPr/>
        </p:nvSpPr>
        <p:spPr>
          <a:xfrm>
            <a:off x="6096000" y="2360612"/>
            <a:ext cx="2819400" cy="26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Intermediate size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Permanent fixtures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Maintain shape of cell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 position of organelles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37"/>
          <p:cNvSpPr txBox="1"/>
          <p:nvPr>
            <p:ph type="title"/>
          </p:nvPr>
        </p:nvSpPr>
        <p:spPr>
          <a:xfrm>
            <a:off x="457200" y="274637"/>
            <a:ext cx="74676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3D01"/>
              </a:buClr>
              <a:buSzPts val="3200"/>
              <a:buFont typeface="Century Schoolbook"/>
              <a:buNone/>
            </a:pPr>
            <a:r>
              <a:rPr i="0" lang="en-US" sz="3200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Types of Cytoskeleton Fibers: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38"/>
          <p:cNvGraphicFramePr/>
          <p:nvPr/>
        </p:nvGraphicFramePr>
        <p:xfrm>
          <a:off x="3048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{7D7F13F9-FE03-4B64-8848-60B0EA2DC11F}</a:tableStyleId>
              </a:tblPr>
              <a:tblGrid>
                <a:gridCol w="2870200"/>
                <a:gridCol w="2870200"/>
                <a:gridCol w="2870200"/>
              </a:tblGrid>
              <a:tr h="83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Century Schoolbook"/>
                        <a:buNone/>
                      </a:pPr>
                      <a:r>
                        <a:rPr b="1" i="0" lang="en-US" sz="2400" u="none" cap="none" strike="noStrike">
                          <a:solidFill>
                            <a:srgbClr val="FFFFFF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Microtubules</a:t>
                      </a:r>
                      <a:endParaRPr/>
                    </a:p>
                  </a:txBody>
                  <a:tcPr marT="45675" marB="4567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2C1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Century Schoolbook"/>
                        <a:buNone/>
                      </a:pPr>
                      <a:r>
                        <a:rPr b="1" i="0" lang="en-US" sz="2400" u="none" cap="none" strike="noStrike">
                          <a:solidFill>
                            <a:srgbClr val="FFFFFF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Microfilaments</a:t>
                      </a:r>
                      <a:endParaRPr/>
                    </a:p>
                  </a:txBody>
                  <a:tcPr marT="45675" marB="4567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2C1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Century Schoolbook"/>
                        <a:buNone/>
                      </a:pPr>
                      <a:r>
                        <a:rPr b="1" i="0" lang="en-US" sz="2400" u="none" cap="none" strike="noStrike">
                          <a:solidFill>
                            <a:srgbClr val="FFFFFF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Intermediate Filaments</a:t>
                      </a:r>
                      <a:endParaRPr/>
                    </a:p>
                  </a:txBody>
                  <a:tcPr marT="45675" marB="4567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2C16"/>
                    </a:solidFill>
                  </a:tcPr>
                </a:tc>
              </a:tr>
            </a:tbl>
          </a:graphicData>
        </a:graphic>
      </p:graphicFrame>
      <p:sp>
        <p:nvSpPr>
          <p:cNvPr id="292" name="Google Shape;292;p38"/>
          <p:cNvSpPr txBox="1"/>
          <p:nvPr>
            <p:ph type="title"/>
          </p:nvPr>
        </p:nvSpPr>
        <p:spPr>
          <a:xfrm>
            <a:off x="457200" y="274637"/>
            <a:ext cx="7467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3D01"/>
              </a:buClr>
              <a:buSzPts val="3200"/>
              <a:buFont typeface="Century Schoolbook"/>
              <a:buNone/>
            </a:pPr>
            <a:r>
              <a:rPr i="0" lang="en-US" sz="3200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Types of Cytoskeleton Fibers: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06_T01aaCytoskeletonStruc-L.jpg" id="293" name="Google Shape;29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2379662"/>
            <a:ext cx="2895600" cy="27987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6_T01bbCytoskeletonStruc-L.jpg" id="294" name="Google Shape;29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8175" y="2362200"/>
            <a:ext cx="2917825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6_T01ccCytoskeletonStruc-L.jpg" id="295" name="Google Shape;29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9800" y="2362200"/>
            <a:ext cx="2895600" cy="2798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"/>
          <p:cNvSpPr txBox="1"/>
          <p:nvPr>
            <p:ph type="title"/>
          </p:nvPr>
        </p:nvSpPr>
        <p:spPr>
          <a:xfrm>
            <a:off x="457200" y="274637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entury Schoolbook"/>
              <a:buNone/>
            </a:pPr>
            <a:r>
              <a:rPr i="0" lang="en-US" sz="4200" u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Prokaryote Vs. </a:t>
            </a:r>
            <a:r>
              <a:rPr i="0" lang="en-US" sz="4200" u="none">
                <a:latin typeface="Lato"/>
                <a:ea typeface="Lato"/>
                <a:cs typeface="Lato"/>
                <a:sym typeface="Lato"/>
              </a:rPr>
              <a:t>Eukaryote</a:t>
            </a:r>
            <a:endParaRPr sz="2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9"/>
          <p:cNvSpPr txBox="1"/>
          <p:nvPr>
            <p:ph idx="1" type="body"/>
          </p:nvPr>
        </p:nvSpPr>
        <p:spPr>
          <a:xfrm>
            <a:off x="592875" y="1371814"/>
            <a:ext cx="3670200" cy="45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 u="none" cap="none" strike="noStrike">
                <a:solidFill>
                  <a:schemeClr val="dk1"/>
                </a:solidFill>
              </a:rPr>
              <a:t>No nucleus</a:t>
            </a:r>
            <a:endParaRPr sz="11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 u="none" cap="none" strike="noStrike">
                <a:solidFill>
                  <a:schemeClr val="dk1"/>
                </a:solidFill>
              </a:rPr>
              <a:t>DNA in a nucleoid</a:t>
            </a:r>
            <a:endParaRPr sz="11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 u="none" cap="none" strike="noStrike">
                <a:solidFill>
                  <a:schemeClr val="dk1"/>
                </a:solidFill>
              </a:rPr>
              <a:t>Cytosol</a:t>
            </a:r>
            <a:endParaRPr sz="11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 u="none" cap="none" strike="noStrike">
                <a:solidFill>
                  <a:schemeClr val="dk1"/>
                </a:solidFill>
              </a:rPr>
              <a:t>No organelles other than ribosomes</a:t>
            </a:r>
            <a:endParaRPr sz="11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 u="none" cap="none" strike="noStrike">
                <a:solidFill>
                  <a:schemeClr val="dk1"/>
                </a:solidFill>
              </a:rPr>
              <a:t>Small size</a:t>
            </a:r>
            <a:endParaRPr sz="11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 u="none" cap="none" strike="noStrike">
                <a:solidFill>
                  <a:schemeClr val="dk1"/>
                </a:solidFill>
              </a:rPr>
              <a:t>Primitive</a:t>
            </a:r>
            <a:endParaRPr sz="11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 u="none" cap="none" strike="noStrike">
                <a:solidFill>
                  <a:schemeClr val="dk1"/>
                </a:solidFill>
              </a:rPr>
              <a:t>i.e. Bacteria &amp; Archaea</a:t>
            </a:r>
            <a:endParaRPr sz="1100"/>
          </a:p>
        </p:txBody>
      </p:sp>
      <p:sp>
        <p:nvSpPr>
          <p:cNvPr id="124" name="Google Shape;124;p9"/>
          <p:cNvSpPr txBox="1"/>
          <p:nvPr>
            <p:ph idx="2" type="body"/>
          </p:nvPr>
        </p:nvSpPr>
        <p:spPr>
          <a:xfrm>
            <a:off x="4658800" y="1371837"/>
            <a:ext cx="4267200" cy="52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 u="none" cap="none" strike="noStrike">
                <a:solidFill>
                  <a:schemeClr val="dk1"/>
                </a:solidFill>
              </a:rPr>
              <a:t>Has nucleus and nuclear envelope</a:t>
            </a:r>
            <a:endParaRPr sz="11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 u="none" cap="none" strike="noStrike">
                <a:solidFill>
                  <a:schemeClr val="dk1"/>
                </a:solidFill>
              </a:rPr>
              <a:t>Cytosol</a:t>
            </a:r>
            <a:endParaRPr sz="11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 u="none" cap="none" strike="noStrike">
                <a:solidFill>
                  <a:schemeClr val="dk1"/>
                </a:solidFill>
              </a:rPr>
              <a:t>Membrane-bound organelles with specialized structure/function</a:t>
            </a:r>
            <a:endParaRPr sz="11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 u="none" cap="none" strike="noStrike">
                <a:solidFill>
                  <a:schemeClr val="dk1"/>
                </a:solidFill>
              </a:rPr>
              <a:t>Much larger in size</a:t>
            </a:r>
            <a:endParaRPr sz="11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 u="none" cap="none" strike="noStrike">
                <a:solidFill>
                  <a:schemeClr val="dk1"/>
                </a:solidFill>
              </a:rPr>
              <a:t>More complex</a:t>
            </a:r>
            <a:endParaRPr sz="11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 u="none" cap="none" strike="noStrike">
                <a:solidFill>
                  <a:schemeClr val="dk1"/>
                </a:solidFill>
              </a:rPr>
              <a:t>i.e. plant/animal cell</a:t>
            </a:r>
            <a:endParaRPr i="0" sz="2400" u="none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1000"/>
            <a:ext cx="9144000" cy="6196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/>
          <p:nvPr>
            <p:ph idx="1" type="body"/>
          </p:nvPr>
        </p:nvSpPr>
        <p:spPr>
          <a:xfrm>
            <a:off x="457200" y="304800"/>
            <a:ext cx="8077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>
                <a:solidFill>
                  <a:schemeClr val="dk1"/>
                </a:solidFill>
              </a:rPr>
              <a:t>Centrosomes: region from which microtubules grow</a:t>
            </a:r>
            <a:endParaRPr>
              <a:solidFill>
                <a:schemeClr val="dk1"/>
              </a:solidFill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i="0" lang="en-US" sz="2400" cap="none" strike="noStrike">
                <a:solidFill>
                  <a:schemeClr val="dk1"/>
                </a:solidFill>
              </a:rPr>
              <a:t>Also called </a:t>
            </a:r>
            <a:r>
              <a:rPr i="1" lang="en-US" sz="2400" cap="none" strike="noStrike">
                <a:solidFill>
                  <a:schemeClr val="dk1"/>
                </a:solidFill>
              </a:rPr>
              <a:t>microtubule organizing center</a:t>
            </a:r>
            <a:endParaRPr>
              <a:solidFill>
                <a:schemeClr val="dk1"/>
              </a:solidFill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i="0" lang="en-US" sz="2400" cap="none" strike="noStrike">
                <a:solidFill>
                  <a:schemeClr val="dk1"/>
                </a:solidFill>
              </a:rPr>
              <a:t>Animal cells contain centrioles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06_22_CentrosomeStructure-L.jpg" id="306" name="Google Shape;30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5425" y="1752600"/>
            <a:ext cx="5667375" cy="49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/>
          <p:nvPr>
            <p:ph type="title"/>
          </p:nvPr>
        </p:nvSpPr>
        <p:spPr>
          <a:xfrm>
            <a:off x="457200" y="152400"/>
            <a:ext cx="7467600" cy="792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entury Schoolbook"/>
              <a:buNone/>
            </a:pPr>
            <a:r>
              <a:rPr i="0" lang="en-US" sz="3600" u="none">
                <a:latin typeface="Lato"/>
                <a:ea typeface="Lato"/>
                <a:cs typeface="Lato"/>
                <a:sym typeface="Lato"/>
              </a:rPr>
              <a:t>Cilia &amp; Flagella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41"/>
          <p:cNvSpPr txBox="1"/>
          <p:nvPr>
            <p:ph idx="1" type="body"/>
          </p:nvPr>
        </p:nvSpPr>
        <p:spPr>
          <a:xfrm>
            <a:off x="457200" y="1066800"/>
            <a:ext cx="82296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>
                <a:solidFill>
                  <a:schemeClr val="dk1"/>
                </a:solidFill>
              </a:rPr>
              <a:t>Flagella: long and few; propel through water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>
                <a:solidFill>
                  <a:schemeClr val="dk1"/>
                </a:solidFill>
              </a:rPr>
              <a:t>Cilia: short and numerous; locomotion or move fluids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>
                <a:solidFill>
                  <a:schemeClr val="dk1"/>
                </a:solidFill>
              </a:rPr>
              <a:t>Have “9+2 pattern” of microtubules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06_24_FlagellCiliumStruc-L.jpg" id="313" name="Google Shape;31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3212" y="2505075"/>
            <a:ext cx="5741987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6_28_PlantCellWalls-L.jpg" id="318" name="Google Shape;31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6200" y="1304925"/>
            <a:ext cx="4737100" cy="50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2"/>
          <p:cNvSpPr txBox="1"/>
          <p:nvPr>
            <p:ph type="title"/>
          </p:nvPr>
        </p:nvSpPr>
        <p:spPr>
          <a:xfrm>
            <a:off x="457200" y="152400"/>
            <a:ext cx="8229600" cy="792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3600"/>
              <a:buFont typeface="Century Schoolbook"/>
              <a:buNone/>
            </a:pPr>
            <a:r>
              <a:rPr i="0" lang="en-US" sz="3600" u="none">
                <a:latin typeface="Lato"/>
                <a:ea typeface="Lato"/>
                <a:cs typeface="Lato"/>
                <a:sym typeface="Lato"/>
              </a:rPr>
              <a:t>Plant Cells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42"/>
          <p:cNvSpPr txBox="1"/>
          <p:nvPr>
            <p:ph idx="1" type="body"/>
          </p:nvPr>
        </p:nvSpPr>
        <p:spPr>
          <a:xfrm>
            <a:off x="304800" y="1447800"/>
            <a:ext cx="4191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Schoolbook"/>
              <a:buChar char="●"/>
            </a:pPr>
            <a:r>
              <a:rPr b="1" i="0" lang="en-US" sz="2400">
                <a:solidFill>
                  <a:schemeClr val="dk1"/>
                </a:solidFill>
              </a:rPr>
              <a:t>Cell wall:</a:t>
            </a:r>
            <a:r>
              <a:rPr i="0" lang="en-US" sz="2400">
                <a:solidFill>
                  <a:schemeClr val="dk1"/>
                </a:solidFill>
              </a:rPr>
              <a:t> protect plant, maintain shape</a:t>
            </a:r>
            <a:endParaRPr>
              <a:solidFill>
                <a:schemeClr val="dk1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Schoolbook"/>
              <a:buChar char="○"/>
            </a:pPr>
            <a:r>
              <a:rPr i="0" lang="en-US" sz="2400" cap="none" strike="noStrike">
                <a:solidFill>
                  <a:schemeClr val="dk1"/>
                </a:solidFill>
              </a:rPr>
              <a:t>Composed of </a:t>
            </a:r>
            <a:r>
              <a:rPr b="1" i="0" lang="en-US" sz="2400" cap="none" strike="noStrike">
                <a:solidFill>
                  <a:schemeClr val="dk1"/>
                </a:solidFill>
              </a:rPr>
              <a:t>cellulose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Schoolbook"/>
              <a:buChar char="●"/>
            </a:pPr>
            <a:r>
              <a:rPr b="1" i="0" lang="en-US" sz="2400">
                <a:solidFill>
                  <a:schemeClr val="dk1"/>
                </a:solidFill>
              </a:rPr>
              <a:t>Plasmodesmata</a:t>
            </a:r>
            <a:r>
              <a:rPr i="0" lang="en-US" sz="2400">
                <a:solidFill>
                  <a:schemeClr val="dk1"/>
                </a:solidFill>
              </a:rPr>
              <a:t>: channels between cells to allow passage of molecules from cell to cell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>
            <p:ph type="title"/>
          </p:nvPr>
        </p:nvSpPr>
        <p:spPr>
          <a:xfrm>
            <a:off x="457200" y="0"/>
            <a:ext cx="7467600" cy="792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entury Schoolbook"/>
              <a:buNone/>
            </a:pPr>
            <a:r>
              <a:rPr i="0" lang="en-US" sz="3600" u="none">
                <a:latin typeface="Lato"/>
                <a:ea typeface="Lato"/>
                <a:cs typeface="Lato"/>
                <a:sym typeface="Lato"/>
              </a:rPr>
              <a:t>Extracellular Matrix (ECM)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43"/>
          <p:cNvSpPr txBox="1"/>
          <p:nvPr>
            <p:ph idx="1" type="body"/>
          </p:nvPr>
        </p:nvSpPr>
        <p:spPr>
          <a:xfrm>
            <a:off x="457200" y="914400"/>
            <a:ext cx="82296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>
                <a:solidFill>
                  <a:schemeClr val="dk1"/>
                </a:solidFill>
              </a:rPr>
              <a:t>Outside plasma membrane of </a:t>
            </a:r>
            <a:r>
              <a:rPr b="1" i="0" lang="en-US" sz="2400">
                <a:solidFill>
                  <a:schemeClr val="dk1"/>
                </a:solidFill>
              </a:rPr>
              <a:t>animal cells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>
                <a:solidFill>
                  <a:schemeClr val="dk1"/>
                </a:solidFill>
              </a:rPr>
              <a:t>Composed of glycoproteins (ex. collagen)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0" lang="en-US" sz="2400">
                <a:solidFill>
                  <a:schemeClr val="dk1"/>
                </a:solidFill>
              </a:rPr>
              <a:t>Function: Strengthens tissues and transmits external signals to cell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06_30_ExtracellularMatrx-L.jpg" id="327" name="Google Shape;32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50" y="2901950"/>
            <a:ext cx="8547100" cy="395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/>
          <p:nvPr>
            <p:ph type="title"/>
          </p:nvPr>
        </p:nvSpPr>
        <p:spPr>
          <a:xfrm>
            <a:off x="533400" y="503237"/>
            <a:ext cx="8229600" cy="792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entury Schoolbook"/>
              <a:buNone/>
            </a:pPr>
            <a:r>
              <a:rPr i="0" lang="en-US" sz="3600" u="none">
                <a:latin typeface="Lato"/>
                <a:ea typeface="Lato"/>
                <a:cs typeface="Lato"/>
                <a:sym typeface="Lato"/>
              </a:rPr>
              <a:t>Intercellular Junctions (Animal cells)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44"/>
          <p:cNvSpPr txBox="1"/>
          <p:nvPr>
            <p:ph idx="1" type="body"/>
          </p:nvPr>
        </p:nvSpPr>
        <p:spPr>
          <a:xfrm>
            <a:off x="304800" y="1752600"/>
            <a:ext cx="39624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i="0" lang="en-US" sz="2400">
                <a:solidFill>
                  <a:schemeClr val="dk1"/>
                </a:solidFill>
              </a:rPr>
              <a:t>Tight junctions</a:t>
            </a:r>
            <a:r>
              <a:rPr i="0" lang="en-US" sz="2400">
                <a:solidFill>
                  <a:schemeClr val="dk1"/>
                </a:solidFill>
              </a:rPr>
              <a:t>: 2 cells are fused to form watertight seal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i="0" lang="en-US" sz="2400">
                <a:solidFill>
                  <a:schemeClr val="dk1"/>
                </a:solidFill>
              </a:rPr>
              <a:t>Desmosomes</a:t>
            </a:r>
            <a:r>
              <a:rPr i="0" lang="en-US" sz="2400">
                <a:solidFill>
                  <a:schemeClr val="dk1"/>
                </a:solidFill>
              </a:rPr>
              <a:t>: “rivets” that fasten adjacent cells into strong sheets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i="0" lang="en-US" sz="2400">
                <a:solidFill>
                  <a:schemeClr val="dk1"/>
                </a:solidFill>
              </a:rPr>
              <a:t>Gap junctions</a:t>
            </a:r>
            <a:r>
              <a:rPr i="0" lang="en-US" sz="2400">
                <a:solidFill>
                  <a:schemeClr val="dk1"/>
                </a:solidFill>
              </a:rPr>
              <a:t>: channels through which ions, sugar, small molecules can pass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06_32_IntercellularJunct-L.jpg" id="334" name="Google Shape;33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00" y="1295400"/>
            <a:ext cx="459740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9" name="Google Shape;339;p45"/>
          <p:cNvGraphicFramePr/>
          <p:nvPr/>
        </p:nvGraphicFramePr>
        <p:xfrm>
          <a:off x="762000" y="98583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{7D7F13F9-FE03-4B64-8848-60B0EA2DC11F}</a:tableStyleId>
              </a:tblPr>
              <a:tblGrid>
                <a:gridCol w="3771900"/>
                <a:gridCol w="3771900"/>
              </a:tblGrid>
              <a:tr h="81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Century Schoolbook"/>
                        <a:buNone/>
                      </a:pPr>
                      <a:r>
                        <a:rPr b="1" i="0" lang="en-US" sz="2400" u="none" cap="none" strike="noStrik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Plant Cells Only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625" marB="456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Century Schoolbook"/>
                        <a:buNone/>
                      </a:pPr>
                      <a:r>
                        <a:rPr b="1" i="0" lang="en-US" sz="2400" u="none" cap="none" strike="noStrik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Animals Cells Only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625" marB="456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811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Century Schoolbook"/>
                        <a:buNone/>
                      </a:pPr>
                      <a:r>
                        <a:rPr i="0" lang="en-US" sz="24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Central vacuoles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625" marB="456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Century Schoolbook"/>
                        <a:buNone/>
                      </a:pPr>
                      <a:r>
                        <a:rPr i="0" lang="en-US" sz="24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Lysosomes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625" marB="456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  <a:tr h="811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Century Schoolbook"/>
                        <a:buNone/>
                      </a:pPr>
                      <a:r>
                        <a:rPr i="0" lang="en-US" sz="24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Chloroplasts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625" marB="456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Century Schoolbook"/>
                        <a:buNone/>
                      </a:pPr>
                      <a:r>
                        <a:rPr i="0" lang="en-US" sz="24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Centrioles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625" marB="456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811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Century Schoolbook"/>
                        <a:buNone/>
                      </a:pPr>
                      <a:r>
                        <a:rPr i="0" lang="en-US" sz="24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Cell wall of cellulose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625" marB="456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Century Schoolbook"/>
                        <a:buNone/>
                      </a:pPr>
                      <a:r>
                        <a:rPr i="0" lang="en-US" sz="24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Flagella, cilia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625" marB="456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  <a:tr h="823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Century Schoolbook"/>
                        <a:buNone/>
                      </a:pPr>
                      <a:r>
                        <a:rPr i="0" lang="en-US" sz="24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Plasmodesmata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625" marB="456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Century Schoolbook"/>
                        <a:buNone/>
                      </a:pPr>
                      <a:r>
                        <a:rPr i="0" lang="en-US" sz="24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Desmosomes, tight and gap junctions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625" marB="456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822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625" marB="456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Century Schoolbook"/>
                        <a:buNone/>
                      </a:pPr>
                      <a:r>
                        <a:rPr i="0" lang="en-US" sz="2400" u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Extracellular matrix (ECM)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625" marB="456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447800"/>
            <a:ext cx="8405812" cy="393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127000"/>
            <a:ext cx="8547100" cy="6583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914400"/>
            <a:ext cx="8547100" cy="502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7600" y="127000"/>
            <a:ext cx="4352925" cy="6583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"/>
          <p:cNvSpPr txBox="1"/>
          <p:nvPr>
            <p:ph idx="1" type="body"/>
          </p:nvPr>
        </p:nvSpPr>
        <p:spPr>
          <a:xfrm>
            <a:off x="364075" y="1577688"/>
            <a:ext cx="3985800" cy="4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i="0" lang="en-US" sz="2800" u="none">
                <a:solidFill>
                  <a:schemeClr val="dk1"/>
                </a:solidFill>
              </a:rPr>
              <a:t>Cells must be small to maintain a large </a:t>
            </a:r>
            <a:r>
              <a:rPr i="0" lang="en-US" sz="2800" u="none">
                <a:solidFill>
                  <a:srgbClr val="003399"/>
                </a:solidFill>
              </a:rPr>
              <a:t>surface area to volume ratio</a:t>
            </a:r>
            <a:endParaRPr/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i="0" lang="en-US" sz="2800" u="none">
                <a:solidFill>
                  <a:schemeClr val="dk1"/>
                </a:solidFill>
              </a:rPr>
              <a:t>Large </a:t>
            </a:r>
            <a:r>
              <a:rPr lang="en-US" sz="2800">
                <a:solidFill>
                  <a:schemeClr val="dk1"/>
                </a:solidFill>
              </a:rPr>
              <a:t>surface area</a:t>
            </a:r>
            <a:r>
              <a:rPr i="0" lang="en-US" sz="2800" u="none">
                <a:solidFill>
                  <a:schemeClr val="dk1"/>
                </a:solidFill>
              </a:rPr>
              <a:t> allows </a:t>
            </a:r>
            <a:r>
              <a:rPr lang="en-US" sz="2800">
                <a:solidFill>
                  <a:schemeClr val="dk1"/>
                </a:solidFill>
              </a:rPr>
              <a:t>higher </a:t>
            </a:r>
            <a:r>
              <a:rPr i="0" lang="en-US" sz="2800" u="none">
                <a:solidFill>
                  <a:schemeClr val="dk1"/>
                </a:solidFill>
              </a:rPr>
              <a:t>rates of chemical exchange between cell and environment</a:t>
            </a:r>
            <a:endParaRPr/>
          </a:p>
        </p:txBody>
      </p:sp>
      <p:pic>
        <p:nvPicPr>
          <p:cNvPr id="135" name="Google Shape;13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1238" y="1830913"/>
            <a:ext cx="3728872" cy="31961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2"/>
          <p:cNvSpPr txBox="1"/>
          <p:nvPr/>
        </p:nvSpPr>
        <p:spPr>
          <a:xfrm>
            <a:off x="550325" y="391575"/>
            <a:ext cx="68475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Lato"/>
                <a:ea typeface="Lato"/>
                <a:cs typeface="Lato"/>
                <a:sym typeface="Lato"/>
              </a:rPr>
              <a:t>Why is surface area important?</a:t>
            </a:r>
            <a:endParaRPr b="1" sz="2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advTm="1227576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457200" y="0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entury Schoolbook"/>
              <a:buNone/>
            </a:pPr>
            <a:r>
              <a:rPr i="0" lang="en-US" sz="3200" u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Surface Area Example (animal)</a:t>
            </a:r>
            <a:r>
              <a:rPr lang="en-US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286650" y="4461425"/>
            <a:ext cx="85707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The inside of the small intestine is highly folded</a:t>
            </a:r>
            <a:r>
              <a:rPr i="1" lang="en-US" sz="2800" u="none">
                <a:solidFill>
                  <a:srgbClr val="0070C0"/>
                </a:solidFill>
              </a:rPr>
              <a:t> </a:t>
            </a:r>
            <a:r>
              <a:rPr i="0" lang="en-US" sz="2800" u="none">
                <a:solidFill>
                  <a:schemeClr val="dk1"/>
                </a:solidFill>
              </a:rPr>
              <a:t>to increase absorption of nutrients</a:t>
            </a:r>
            <a:endParaRPr/>
          </a:p>
          <a:p>
            <a:pPr indent="-4064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i="0" lang="en-US" sz="2800" u="sng" cap="none" strike="noStrike">
                <a:solidFill>
                  <a:schemeClr val="dk1"/>
                </a:solidFill>
              </a:rPr>
              <a:t>Villi</a:t>
            </a:r>
            <a:r>
              <a:rPr i="0" lang="en-US" sz="2800" u="none" cap="none" strike="noStrike">
                <a:solidFill>
                  <a:schemeClr val="dk1"/>
                </a:solidFill>
              </a:rPr>
              <a:t>: finger-like projections on SI wall</a:t>
            </a:r>
            <a:endParaRPr/>
          </a:p>
          <a:p>
            <a:pPr indent="-4064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i="0" lang="en-US" sz="2800" u="sng" cap="none" strike="noStrike">
                <a:solidFill>
                  <a:schemeClr val="dk1"/>
                </a:solidFill>
              </a:rPr>
              <a:t>Microvilli</a:t>
            </a:r>
            <a:r>
              <a:rPr i="0" lang="en-US" sz="2800" u="none" cap="none" strike="noStrike">
                <a:solidFill>
                  <a:schemeClr val="dk1"/>
                </a:solidFill>
              </a:rPr>
              <a:t>: projections on each cell</a:t>
            </a:r>
            <a:endParaRPr/>
          </a:p>
        </p:txBody>
      </p:sp>
      <p:pic>
        <p:nvPicPr>
          <p:cNvPr descr="41_13_NutrientAbsorption-L.jpg" id="143" name="Google Shape;14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150" y="1125925"/>
            <a:ext cx="6449701" cy="3073525"/>
          </a:xfrm>
          <a:prstGeom prst="rect">
            <a:avLst/>
          </a:prstGeom>
          <a:noFill/>
          <a:ln>
            <a:noFill/>
          </a:ln>
          <a:effectLst>
            <a:outerShdw blurRad="635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457200" y="443962"/>
            <a:ext cx="74676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entury Schoolbook"/>
              <a:buNone/>
            </a:pPr>
            <a:r>
              <a:rPr i="0" lang="en-US" sz="3200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Folds 🡪 Villi 🡪 Microvilli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41_13bNutrientAbsorption-L.jpg" id="149" name="Google Shape;14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00200"/>
            <a:ext cx="6223000" cy="48498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1_14_FatAbsorption-L.jpg" id="150" name="Google Shape;15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3962" y="274637"/>
            <a:ext cx="2840037" cy="6583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457200" y="0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entury Schoolbook"/>
              <a:buNone/>
            </a:pPr>
            <a:r>
              <a:rPr i="0" lang="en-US" sz="3200" u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Surface Area Example </a:t>
            </a:r>
            <a:r>
              <a:rPr lang="en-US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(plant</a:t>
            </a:r>
            <a:r>
              <a:rPr i="0" lang="en-US" sz="3200" u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457200" y="762000"/>
            <a:ext cx="8001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60"/>
              <a:buFont typeface="Noto Sans Symbols"/>
              <a:buNone/>
            </a:pPr>
            <a:r>
              <a:rPr b="1" i="0" lang="en-US" sz="2800">
                <a:solidFill>
                  <a:schemeClr val="dk1"/>
                </a:solidFill>
              </a:rPr>
              <a:t>Root hairs</a:t>
            </a:r>
            <a:r>
              <a:rPr i="0" lang="en-US" sz="2800">
                <a:solidFill>
                  <a:schemeClr val="dk1"/>
                </a:solidFill>
              </a:rPr>
              <a:t>: extensions of root epidermal cells; increase surface area for absorbing water and minerals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35_03RootHairs-L.jpg" id="157" name="Google Shape;15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2362200"/>
            <a:ext cx="2852737" cy="3957637"/>
          </a:xfrm>
          <a:prstGeom prst="rect">
            <a:avLst/>
          </a:prstGeom>
          <a:noFill/>
          <a:ln>
            <a:noFill/>
          </a:ln>
          <a:effectLst>
            <a:outerShdw blurRad="63500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35_02FloweringPlant-U.jpg" id="158" name="Google Shape;158;p16"/>
          <p:cNvPicPr preferRelativeResize="0"/>
          <p:nvPr/>
        </p:nvPicPr>
        <p:blipFill rotWithShape="1">
          <a:blip r:embed="rId4">
            <a:alphaModFix/>
          </a:blip>
          <a:srcRect b="0" l="24626" r="10408" t="4272"/>
          <a:stretch/>
        </p:blipFill>
        <p:spPr>
          <a:xfrm>
            <a:off x="1371600" y="2366962"/>
            <a:ext cx="2590800" cy="3957637"/>
          </a:xfrm>
          <a:prstGeom prst="rect">
            <a:avLst/>
          </a:prstGeom>
          <a:noFill/>
          <a:ln>
            <a:noFill/>
          </a:ln>
          <a:effectLst>
            <a:outerShdw blurRad="63500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457200" y="274637"/>
            <a:ext cx="7467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5C01"/>
              </a:buClr>
              <a:buSzPts val="3600"/>
              <a:buFont typeface="Century Schoolbook"/>
              <a:buNone/>
            </a:pPr>
            <a:r>
              <a:rPr i="0" lang="en-US" sz="3600" u="none">
                <a:latin typeface="Lato"/>
                <a:ea typeface="Lato"/>
                <a:cs typeface="Lato"/>
                <a:sym typeface="Lato"/>
              </a:rPr>
              <a:t>Nucleus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457200" y="12446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i="0" lang="en-US" sz="2100">
                <a:solidFill>
                  <a:schemeClr val="dk1"/>
                </a:solidFill>
              </a:rPr>
              <a:t>Function</a:t>
            </a:r>
            <a:r>
              <a:rPr i="0" lang="en-US" sz="2100">
                <a:solidFill>
                  <a:schemeClr val="dk1"/>
                </a:solidFill>
              </a:rPr>
              <a:t>: control center of cell</a:t>
            </a:r>
            <a:endParaRPr sz="1000"/>
          </a:p>
          <a:p>
            <a:pPr indent="-36195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i="0" lang="en-US" sz="2100">
                <a:solidFill>
                  <a:schemeClr val="dk1"/>
                </a:solidFill>
              </a:rPr>
              <a:t>Contains DNA (&amp; mRNA)</a:t>
            </a:r>
            <a:endParaRPr sz="1000"/>
          </a:p>
          <a:p>
            <a:pPr indent="-36195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i="0" lang="en-US" sz="2100">
                <a:solidFill>
                  <a:schemeClr val="dk1"/>
                </a:solidFill>
              </a:rPr>
              <a:t>Surrounded by double membrane (</a:t>
            </a:r>
            <a:r>
              <a:rPr b="1" i="0" lang="en-US" sz="2100">
                <a:solidFill>
                  <a:schemeClr val="dk1"/>
                </a:solidFill>
              </a:rPr>
              <a:t>nuclear envelope</a:t>
            </a:r>
            <a:r>
              <a:rPr i="0" lang="en-US" sz="2100">
                <a:solidFill>
                  <a:schemeClr val="dk1"/>
                </a:solidFill>
              </a:rPr>
              <a:t>)</a:t>
            </a:r>
            <a:endParaRPr sz="800"/>
          </a:p>
          <a:p>
            <a:pPr indent="-36195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i="0" lang="en-US" sz="2100">
                <a:solidFill>
                  <a:schemeClr val="dk1"/>
                </a:solidFill>
              </a:rPr>
              <a:t>Nuclear pores</a:t>
            </a:r>
            <a:r>
              <a:rPr i="0" lang="en-US" sz="2100">
                <a:solidFill>
                  <a:schemeClr val="dk1"/>
                </a:solidFill>
              </a:rPr>
              <a:t>: control what enters/leaves nucleus</a:t>
            </a:r>
            <a:endParaRPr sz="1000"/>
          </a:p>
          <a:p>
            <a:pPr indent="-36195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i="0" lang="en-US" sz="2100">
                <a:solidFill>
                  <a:schemeClr val="dk1"/>
                </a:solidFill>
              </a:rPr>
              <a:t>Chromatin</a:t>
            </a:r>
            <a:r>
              <a:rPr i="0" lang="en-US" sz="2100">
                <a:solidFill>
                  <a:schemeClr val="dk1"/>
                </a:solidFill>
              </a:rPr>
              <a:t>: complex of DNA + proteins; makes up chromosomes</a:t>
            </a:r>
            <a:endParaRPr sz="1000"/>
          </a:p>
          <a:p>
            <a:pPr indent="-36195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i="0" lang="en-US" sz="2100">
                <a:solidFill>
                  <a:schemeClr val="dk1"/>
                </a:solidFill>
              </a:rPr>
              <a:t>Nucleolus</a:t>
            </a:r>
            <a:r>
              <a:rPr i="0" lang="en-US" sz="2100">
                <a:solidFill>
                  <a:schemeClr val="dk1"/>
                </a:solidFill>
              </a:rPr>
              <a:t>: region where ribosomal subunits (rRNA + proteins) are formed</a:t>
            </a:r>
            <a:endParaRPr sz="1000"/>
          </a:p>
        </p:txBody>
      </p:sp>
      <p:pic>
        <p:nvPicPr>
          <p:cNvPr id="165" name="Google Shape;16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3350" y="4611175"/>
            <a:ext cx="2330450" cy="196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2100" y="4605625"/>
            <a:ext cx="3429001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2017-09-11T06:42:44Z</dcterms:created>
  <dc:creator>Chris Chou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